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104A3-24A9-4DBE-8AD6-470731FF315E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67A49-91EE-425B-9132-0622F41756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325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67A49-91EE-425B-9132-0622F417560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530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79CBF52-CAB5-4B24-AE79-5E6E1FB61FDA}" type="datetimeFigureOut">
              <a:rPr lang="es-CO" smtClean="0"/>
              <a:t>29/11/2013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4C3B9B-0FE1-44C1-9FE5-3857BC7218C7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hyperlink" Target="file:///D:\jesik\documentos%20u\informatik\trabajo%20final\Legislaci&#243;n%20laboral.docx" TargetMode="External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D:\jesik\documentos%20u\informatik\trabajo%20final\Legislaci&#243;n%20laboral.docx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NOMINA_PAGO_DE_SUELDOS_LW.xls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83568" y="260648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 smtClean="0">
                <a:latin typeface="High Tower Text" pitchFamily="18" charset="0"/>
              </a:rPr>
              <a:t>Legislación</a:t>
            </a:r>
            <a:r>
              <a:rPr lang="es-CO" sz="4400" b="1" dirty="0" smtClean="0">
                <a:solidFill>
                  <a:schemeClr val="bg1"/>
                </a:solidFill>
                <a:latin typeface="High Tower Text" pitchFamily="18" charset="0"/>
              </a:rPr>
              <a:t>  </a:t>
            </a:r>
            <a:r>
              <a:rPr lang="es-CO" sz="4400" b="1" dirty="0" smtClean="0">
                <a:latin typeface="High Tower Text" pitchFamily="18" charset="0"/>
              </a:rPr>
              <a:t>laboral</a:t>
            </a:r>
            <a:r>
              <a:rPr lang="es-CO" sz="4400" b="1" dirty="0" smtClean="0">
                <a:solidFill>
                  <a:schemeClr val="bg1"/>
                </a:solidFill>
                <a:latin typeface="High Tower Text" pitchFamily="18" charset="0"/>
              </a:rPr>
              <a:t> </a:t>
            </a:r>
            <a:r>
              <a:rPr lang="es-CO" sz="4400" b="1" dirty="0" smtClean="0">
                <a:latin typeface="High Tower Text" pitchFamily="18" charset="0"/>
              </a:rPr>
              <a:t>colombiana</a:t>
            </a:r>
            <a:endParaRPr lang="es-CO" sz="4400" b="1" dirty="0">
              <a:latin typeface="High Tower Text" pitchFamily="18" charset="0"/>
            </a:endParaRPr>
          </a:p>
        </p:txBody>
      </p:sp>
      <p:sp>
        <p:nvSpPr>
          <p:cNvPr id="6" name="5 CuadroTexto">
            <a:hlinkClick r:id="rId3" action="ppaction://hlinkfile"/>
          </p:cNvPr>
          <p:cNvSpPr txBox="1"/>
          <p:nvPr/>
        </p:nvSpPr>
        <p:spPr>
          <a:xfrm>
            <a:off x="755576" y="191683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hlinkClick r:id="rId4" action="ppaction://hlinksldjump"/>
              </a:rPr>
              <a:t>1. la legislación laboral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93947" y="23257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5" action="ppaction://hlinksldjump"/>
              </a:rPr>
              <a:t>2. nomina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822903" y="276260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6" action="ppaction://hlinksldjump"/>
              </a:rPr>
              <a:t>3 Porcentajes que aporta el empleado</a:t>
            </a:r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762193" y="3501007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7" action="ppaction://hlinksldjump"/>
              </a:rPr>
              <a:t>4 Porcentajes que aporta el empleador</a:t>
            </a:r>
            <a:endParaRPr lang="es-CO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62193" y="436510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8" action="ppaction://hlinksldjump"/>
              </a:rPr>
              <a:t>5 recargos horas extras</a:t>
            </a:r>
            <a:endParaRPr lang="es-CO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762193" y="508518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9" action="ppaction://hlinksldjump"/>
              </a:rPr>
              <a:t> 6 video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706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High Tower Text" pitchFamily="18" charset="0"/>
              </a:rPr>
              <a:t>¿</a:t>
            </a:r>
            <a:r>
              <a:rPr lang="es-CO" sz="2400" dirty="0" smtClean="0">
                <a:latin typeface="High Tower Text" pitchFamily="18" charset="0"/>
              </a:rPr>
              <a:t>Que es la legislación laboral?</a:t>
            </a:r>
            <a:endParaRPr lang="es-CO" sz="2400" dirty="0">
              <a:latin typeface="High Tower Text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2"/>
            <a:ext cx="43220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High Tower Text" pitchFamily="18" charset="0"/>
              </a:rPr>
              <a:t>Entendemos por legislación laboral a aquel conjunto de leyes y normas que tienen por objetivo regularizar las actividades laborales, ya sea en lo que respecta a los derechos del trabajador, como también a sus obligaciones y lo mismo para el empleador.</a:t>
            </a:r>
          </a:p>
          <a:p>
            <a:endParaRPr lang="es-CO" sz="2000" dirty="0" smtClean="0">
              <a:latin typeface="High Tower Text" pitchFamily="18" charset="0"/>
            </a:endParaRPr>
          </a:p>
        </p:txBody>
      </p:sp>
      <p:pic>
        <p:nvPicPr>
          <p:cNvPr id="2051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30888"/>
            <a:ext cx="3572311" cy="27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menu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6603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7619" y="18864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High Tower Text" pitchFamily="18" charset="0"/>
              </a:rPr>
              <a:t>Que es la nomina?</a:t>
            </a:r>
            <a:endParaRPr lang="es-CO" sz="2800" dirty="0">
              <a:latin typeface="High Tower Text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741243"/>
            <a:ext cx="4176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High Tower Text" pitchFamily="18" charset="0"/>
              </a:rPr>
              <a:t>La nómina es un documento de contabilidad manual que consiste en una relación nominal de cada una de las personas o trabajadores que presten servicios en las empresas ya sean </a:t>
            </a:r>
            <a:r>
              <a:rPr lang="es-CO" sz="2000" dirty="0" smtClean="0">
                <a:latin typeface="High Tower Text" pitchFamily="18" charset="0"/>
              </a:rPr>
              <a:t>devengados</a:t>
            </a:r>
            <a:r>
              <a:rPr lang="es-CO" dirty="0" smtClean="0">
                <a:latin typeface="High Tower Text" pitchFamily="18" charset="0"/>
              </a:rPr>
              <a:t> o descuentos en una relación laboral deben percibir haberes.</a:t>
            </a:r>
            <a:endParaRPr lang="es-CO" dirty="0">
              <a:latin typeface="High Tower Text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6980" y="302736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High Tower Text" pitchFamily="18" charset="0"/>
              </a:rPr>
              <a:t>¿para que sirve la nomina?</a:t>
            </a:r>
            <a:endParaRPr lang="es-CO" sz="2400" dirty="0">
              <a:latin typeface="High Tower Text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6980" y="3977603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High Tower Text" pitchFamily="18" charset="0"/>
              </a:rPr>
              <a:t>El procedimiento de nómina consiste en determinar el valor bruto devengado por cada empleado, efectuar las deducciones, calcular el valor neto a pagar, preparar los cheques de pago y mantener un registro individual de lo devengado por cada empleado.</a:t>
            </a:r>
            <a:endParaRPr lang="es-CO" sz="2000" dirty="0">
              <a:latin typeface="High Tower Text" pitchFamily="18" charset="0"/>
            </a:endParaRPr>
          </a:p>
        </p:txBody>
      </p:sp>
      <p:pic>
        <p:nvPicPr>
          <p:cNvPr id="1026" name="Picture 2" descr="http://3.bp.blogspot.com/-Cnz4dNSaZGk/UHxioJ6W8pI/AAAAAAAAAHk/p-pi3Qashpk/s1600/Nomina+11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893" y="2204864"/>
            <a:ext cx="42124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menu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965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9269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latin typeface="High Tower Text" pitchFamily="18" charset="0"/>
              </a:rPr>
              <a:t>Aportes por parte del empleado.</a:t>
            </a:r>
            <a:endParaRPr lang="es-CO" sz="2800" dirty="0">
              <a:latin typeface="High Tower Text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816141"/>
              </p:ext>
            </p:extLst>
          </p:nvPr>
        </p:nvGraphicFramePr>
        <p:xfrm>
          <a:off x="1115616" y="1484784"/>
          <a:ext cx="6096000" cy="2926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48000"/>
                <a:gridCol w="3048000"/>
              </a:tblGrid>
              <a:tr h="3285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aportes</a:t>
                      </a:r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Donde se calculan</a:t>
                      </a:r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3285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Salud 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Total devengado</a:t>
                      </a:r>
                      <a:r>
                        <a:rPr lang="es-CO" sz="2400" baseline="0" dirty="0" smtClean="0">
                          <a:latin typeface="High Tower Text" pitchFamily="18" charset="0"/>
                        </a:rPr>
                        <a:t>*4%</a:t>
                      </a:r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74945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Pensión  4%</a:t>
                      </a:r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Total devengado*4%</a:t>
                      </a:r>
                    </a:p>
                    <a:p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74945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latin typeface="High Tower Text" pitchFamily="18" charset="0"/>
                        </a:rPr>
                        <a:t>Fondos de pensión solidaria 1%</a:t>
                      </a:r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 smtClean="0">
                          <a:latin typeface="High Tower Text" pitchFamily="18" charset="0"/>
                        </a:rPr>
                        <a:t>Total devengado*1%</a:t>
                      </a:r>
                    </a:p>
                    <a:p>
                      <a:endParaRPr lang="es-CO" sz="2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30835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2" action="ppaction://hlinksldjump"/>
              </a:rPr>
              <a:t>menu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4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-511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High Tower Text" pitchFamily="18" charset="0"/>
              </a:rPr>
              <a:t>Aportes del empleador</a:t>
            </a:r>
            <a:endParaRPr lang="es-CO" sz="2400" dirty="0">
              <a:latin typeface="High Tower Text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57317"/>
              </p:ext>
            </p:extLst>
          </p:nvPr>
        </p:nvGraphicFramePr>
        <p:xfrm>
          <a:off x="1187624" y="614849"/>
          <a:ext cx="5832648" cy="60076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0300"/>
                <a:gridCol w="3132348"/>
              </a:tblGrid>
              <a:tr h="389375">
                <a:tc>
                  <a:txBody>
                    <a:bodyPr/>
                    <a:lstStyle/>
                    <a:p>
                      <a:r>
                        <a:rPr lang="es-CO" sz="2000" dirty="0" smtClean="0">
                          <a:latin typeface="High Tower Text" pitchFamily="18" charset="0"/>
                        </a:rPr>
                        <a:t>Aportes</a:t>
                      </a:r>
                      <a:endParaRPr lang="es-CO" sz="20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000" dirty="0" smtClean="0">
                          <a:latin typeface="High Tower Text" pitchFamily="18" charset="0"/>
                        </a:rPr>
                        <a:t>Donde se calcula</a:t>
                      </a:r>
                      <a:endParaRPr lang="es-CO" sz="20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0918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Sena 2%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2%/el 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monto total de la nomina mensual (total devengado)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0918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Icbf 3%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3%/el 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monto total de la nomina mensual 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718846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Caja de compensación familiar4%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High Tower Text" pitchFamily="18" charset="0"/>
                        </a:rPr>
                        <a:t>4%/el 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monto total de la nomina mensual </a:t>
                      </a:r>
                      <a:endParaRPr lang="es-CO" sz="1400" dirty="0" smtClean="0">
                        <a:latin typeface="High Tower Text" pitchFamily="18" charset="0"/>
                      </a:endParaRPr>
                    </a:p>
                    <a:p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92851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Cesantías 8.33%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Salario* numero de días trabajados /360.</a:t>
                      </a:r>
                    </a:p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El empleador consigna cada mes el 8,33% del total devengado.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60190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Prima de servicios 8.33%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Salario* numero de días trabajados /360.</a:t>
                      </a:r>
                    </a:p>
                  </a:txBody>
                  <a:tcPr/>
                </a:tc>
              </a:tr>
              <a:tr h="92851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Vacaciones  4,17%</a:t>
                      </a:r>
                    </a:p>
                    <a:p>
                      <a:endParaRPr lang="es-CO" sz="1400" dirty="0" smtClean="0">
                        <a:latin typeface="High Tower Tex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Salario * numero de días trabajados /720</a:t>
                      </a:r>
                    </a:p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El empleador consigna cada mes el 4,17% del total devengado.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0918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Intereses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en la cesantías 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I = Cesantías * Días Trabajados * 12% /360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315568">
                <a:tc>
                  <a:txBody>
                    <a:bodyPr/>
                    <a:lstStyle/>
                    <a:p>
                      <a:r>
                        <a:rPr lang="es-CO" sz="1400" baseline="0" dirty="0" smtClean="0">
                          <a:latin typeface="High Tower Text" pitchFamily="18" charset="0"/>
                        </a:rPr>
                        <a:t>Salud 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High Tower Text" pitchFamily="18" charset="0"/>
                        </a:rPr>
                        <a:t>4% sobre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</a:t>
                      </a:r>
                      <a:r>
                        <a:rPr lang="es-CO" sz="1400" dirty="0" smtClean="0">
                          <a:latin typeface="High Tower Text" pitchFamily="18" charset="0"/>
                        </a:rPr>
                        <a:t>salario</a:t>
                      </a:r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  <a:tr h="509183">
                <a:tc>
                  <a:txBody>
                    <a:bodyPr/>
                    <a:lstStyle/>
                    <a:p>
                      <a:r>
                        <a:rPr lang="es-CO" sz="1400" baseline="0" dirty="0" smtClean="0">
                          <a:latin typeface="High Tower Text" pitchFamily="18" charset="0"/>
                        </a:rPr>
                        <a:t>Pensión 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High Tower Text" pitchFamily="18" charset="0"/>
                        </a:rPr>
                        <a:t>4% sobre</a:t>
                      </a:r>
                      <a:r>
                        <a:rPr lang="es-CO" sz="1400" baseline="0" dirty="0" smtClean="0">
                          <a:latin typeface="High Tower Text" pitchFamily="18" charset="0"/>
                        </a:rPr>
                        <a:t> </a:t>
                      </a:r>
                      <a:r>
                        <a:rPr lang="es-CO" sz="1400" dirty="0" smtClean="0">
                          <a:latin typeface="High Tower Text" pitchFamily="18" charset="0"/>
                        </a:rPr>
                        <a:t>salario</a:t>
                      </a:r>
                    </a:p>
                    <a:p>
                      <a:endParaRPr lang="es-CO" sz="1400" dirty="0">
                        <a:latin typeface="High Tower Tex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2" action="ppaction://hlinksldjump"/>
              </a:rPr>
              <a:t>menu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49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879277"/>
              </p:ext>
            </p:extLst>
          </p:nvPr>
        </p:nvGraphicFramePr>
        <p:xfrm>
          <a:off x="683568" y="620688"/>
          <a:ext cx="6552728" cy="589640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379274"/>
                <a:gridCol w="2173454"/>
              </a:tblGrid>
              <a:tr h="6544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effectLst/>
                          <a:latin typeface="High Tower Text" pitchFamily="18" charset="0"/>
                        </a:rPr>
                        <a:t>Valores trabajo extra</a:t>
                      </a:r>
                      <a:endParaRPr lang="es-CO" sz="3200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37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ordinaria (salario/240)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9545" algn="ctr"/>
                        </a:tabLs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$ 2456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High Tower Text" pitchFamily="18" charset="0"/>
                        </a:rPr>
                        <a:t>Valor hora extra diurna: (hora *1.25)</a:t>
                      </a:r>
                      <a:endParaRPr lang="es-CO" sz="2400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$3070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extra nocturna ( hora * 1.75)</a:t>
                      </a:r>
                      <a:endParaRPr lang="es-CO" sz="2400">
                        <a:effectLst/>
                        <a:latin typeface="High Tower Text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 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High Tower Text" pitchFamily="18" charset="0"/>
                        </a:rPr>
                        <a:t>$4298</a:t>
                      </a:r>
                      <a:endParaRPr lang="es-CO" sz="2800" b="1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recargo nocturno normal ( hora * 0.35)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$859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High Tower Text" pitchFamily="18" charset="0"/>
                        </a:rPr>
                        <a:t>Valor hora extra diurna dominical (hora * 2.00)</a:t>
                      </a:r>
                      <a:endParaRPr lang="es-CO" sz="2400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$4952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0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extra nocturna(hora * 2.50)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$6140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recargo nocturno dominical o festivo (hora *2.10)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$5157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dominical (valor día * 1.75)</a:t>
                      </a:r>
                      <a:endParaRPr lang="es-CO" sz="2400">
                        <a:effectLst/>
                        <a:latin typeface="High Tower Text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 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$34387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04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High Tower Text" pitchFamily="18" charset="0"/>
                        </a:rPr>
                        <a:t>Valor hora dominical ( valor hora * 1.75)</a:t>
                      </a:r>
                      <a:endParaRPr lang="es-CO" sz="240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  <a:latin typeface="High Tower Text" pitchFamily="18" charset="0"/>
                        </a:rPr>
                        <a:t>$4298</a:t>
                      </a:r>
                      <a:endParaRPr lang="es-CO" sz="2800" b="1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2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High Tower Text" pitchFamily="18" charset="0"/>
                        </a:rPr>
                        <a:t>Valor auxilio de transporte día (valor auxilio /30)</a:t>
                      </a:r>
                      <a:endParaRPr lang="es-CO" sz="2400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High Tower Text" pitchFamily="18" charset="0"/>
                        </a:rPr>
                        <a:t>$2260</a:t>
                      </a:r>
                      <a:endParaRPr lang="es-CO" sz="2800" b="1" dirty="0">
                        <a:effectLst/>
                        <a:latin typeface="High Tower Text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2" action="ppaction://hlinksldjump"/>
              </a:rPr>
              <a:t>menu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33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24328" y="6193763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menu</a:t>
            </a:r>
            <a:endParaRPr lang="es-CO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75" name="ShockwaveFlash1" r:id="rId2" imgW="6839905" imgH="5040762"/>
        </mc:Choice>
        <mc:Fallback>
          <p:control name="ShockwaveFlash1" r:id="rId2" imgW="6839905" imgH="5040762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7450" y="836613"/>
                  <a:ext cx="6840538" cy="50403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03459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214</TotalTime>
  <Words>471</Words>
  <Application>Microsoft Office PowerPoint</Application>
  <PresentationFormat>Presentación en pantalla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Técnico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</dc:creator>
  <cp:lastModifiedBy>casa</cp:lastModifiedBy>
  <cp:revision>15</cp:revision>
  <dcterms:created xsi:type="dcterms:W3CDTF">2013-11-28T18:18:53Z</dcterms:created>
  <dcterms:modified xsi:type="dcterms:W3CDTF">2013-11-29T06:10:22Z</dcterms:modified>
</cp:coreProperties>
</file>